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42" r:id="rId2"/>
    <p:sldId id="290" r:id="rId3"/>
    <p:sldId id="291" r:id="rId4"/>
    <p:sldId id="292" r:id="rId5"/>
    <p:sldId id="339" r:id="rId6"/>
    <p:sldId id="340" r:id="rId7"/>
    <p:sldId id="34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A4A7"/>
    <a:srgbClr val="CCECFF"/>
    <a:srgbClr val="FF9797"/>
    <a:srgbClr val="000000"/>
    <a:srgbClr val="FF8F8F"/>
    <a:srgbClr val="FFC000"/>
    <a:srgbClr val="FFFF00"/>
    <a:srgbClr val="CCFF99"/>
    <a:srgbClr val="80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11" autoAdjust="0"/>
    <p:restoredTop sz="78995" autoAdjust="0"/>
  </p:normalViewPr>
  <p:slideViewPr>
    <p:cSldViewPr snapToGrid="0">
      <p:cViewPr varScale="1">
        <p:scale>
          <a:sx n="60" d="100"/>
          <a:sy n="60" d="100"/>
        </p:scale>
        <p:origin x="38" y="19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4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2EAC2-7C7D-459D-9B5B-3CED158661AC}" type="datetimeFigureOut">
              <a:rPr lang="en-US" smtClean="0"/>
              <a:pPr/>
              <a:t>7/17/2015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92C86-8289-4135-9953-C2F63F84E4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5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B. SETUP</a:t>
            </a:r>
          </a:p>
          <a:p>
            <a:endParaRPr lang="en-US" dirty="0" smtClean="0"/>
          </a:p>
          <a:p>
            <a:r>
              <a:rPr lang="en-US" dirty="0" smtClean="0"/>
              <a:t>1. Computing environment</a:t>
            </a:r>
          </a:p>
          <a:p>
            <a:r>
              <a:rPr lang="en-US" dirty="0" smtClean="0"/>
              <a:t>  - Windows 7, 64-bit</a:t>
            </a:r>
          </a:p>
          <a:p>
            <a:r>
              <a:rPr lang="en-US" dirty="0" smtClean="0"/>
              <a:t>  - MPCv4_pkg.exe (a self-extracting archive)</a:t>
            </a:r>
          </a:p>
          <a:p>
            <a:r>
              <a:rPr lang="en-US" dirty="0" smtClean="0"/>
              <a:t>  - MATLAB Compiler Runtime (MCR) 8.1, may be downloaded from</a:t>
            </a:r>
          </a:p>
          <a:p>
            <a:r>
              <a:rPr lang="en-US" dirty="0" smtClean="0"/>
              <a:t>      http://www.mathworks.com/supportfiles/MCR_Runtime/R2013a/MCR_R2013a_win64_installer.exe</a:t>
            </a:r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baseline="0" dirty="0" smtClean="0"/>
              <a:t>MPCv4_pkg.exe is a 400+ MB in size, the MCR should be included in the package.</a:t>
            </a:r>
          </a:p>
          <a:p>
            <a:endParaRPr lang="en-US" dirty="0" smtClean="0"/>
          </a:p>
          <a:p>
            <a:r>
              <a:rPr lang="en-US" dirty="0" smtClean="0"/>
              <a:t>2. Installation</a:t>
            </a:r>
          </a:p>
          <a:p>
            <a:r>
              <a:rPr lang="en-US" dirty="0" smtClean="0"/>
              <a:t> 1. Make directory C:\MPCv4, copy MPCv4_pkg.exe to new directory, </a:t>
            </a:r>
          </a:p>
          <a:p>
            <a:r>
              <a:rPr lang="en-US" dirty="0" smtClean="0"/>
              <a:t>     then run MPCv4_pkg.exe to extract files from the package. If the MCR is included</a:t>
            </a:r>
            <a:r>
              <a:rPr lang="en-US" baseline="0" dirty="0" smtClean="0"/>
              <a:t> in the</a:t>
            </a:r>
          </a:p>
          <a:p>
            <a:r>
              <a:rPr lang="en-US" baseline="0" dirty="0" smtClean="0"/>
              <a:t>     package, the MCR installer will automatically start.</a:t>
            </a:r>
            <a:endParaRPr lang="en-US" dirty="0" smtClean="0"/>
          </a:p>
          <a:p>
            <a:r>
              <a:rPr lang="en-US" dirty="0" smtClean="0"/>
              <a:t> 2. Run MCR_R2013a_win64_installer.exe if not already installed, or if a different version </a:t>
            </a:r>
          </a:p>
          <a:p>
            <a:r>
              <a:rPr lang="en-US" dirty="0" smtClean="0"/>
              <a:t>      of the MCR is installed.</a:t>
            </a:r>
          </a:p>
          <a:p>
            <a:endParaRPr lang="en-US" dirty="0" smtClean="0"/>
          </a:p>
          <a:p>
            <a:r>
              <a:rPr lang="en-US" dirty="0" smtClean="0"/>
              <a:t>3. Run</a:t>
            </a:r>
          </a:p>
          <a:p>
            <a:r>
              <a:rPr lang="en-US" dirty="0" smtClean="0"/>
              <a:t>  1. Open a command line window (Windows Start, then type/enter "cmd.exe" in 'Search programs and files' box)</a:t>
            </a:r>
          </a:p>
          <a:p>
            <a:r>
              <a:rPr lang="en-US" dirty="0" smtClean="0"/>
              <a:t>  2. Change directory to C:\MPCv4</a:t>
            </a:r>
          </a:p>
          <a:p>
            <a:r>
              <a:rPr lang="en-US" dirty="0" smtClean="0"/>
              <a:t>  3. Type/enter "MPCv4.exe", wait for a few moments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7E17A2-D8E2-470D-AA7A-BE4A02BEDD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A. OVERVIEW </a:t>
            </a:r>
          </a:p>
          <a:p>
            <a:endParaRPr lang="en-US" dirty="0" smtClean="0"/>
          </a:p>
          <a:p>
            <a:r>
              <a:rPr lang="en-US" dirty="0" smtClean="0"/>
              <a:t>1. What is implemented in this version?</a:t>
            </a:r>
          </a:p>
          <a:p>
            <a:endParaRPr lang="en-US" dirty="0" smtClean="0"/>
          </a:p>
          <a:p>
            <a:r>
              <a:rPr lang="en-US" dirty="0" smtClean="0"/>
              <a:t>  - LAMMPS is invoked as a library, not as an external process</a:t>
            </a:r>
          </a:p>
          <a:p>
            <a:endParaRPr lang="en-US" dirty="0" smtClean="0"/>
          </a:p>
          <a:p>
            <a:r>
              <a:rPr lang="en-US" dirty="0" smtClean="0"/>
              <a:t>  - load MEAM library file</a:t>
            </a:r>
          </a:p>
          <a:p>
            <a:r>
              <a:rPr lang="en-US" dirty="0" smtClean="0"/>
              <a:t>  - select an element from library, or more if working with an alloy</a:t>
            </a:r>
          </a:p>
          <a:p>
            <a:r>
              <a:rPr lang="en-US" dirty="0" smtClean="0"/>
              <a:t>  - specify primary, secondary 1, secondary 2 structures for an element/component</a:t>
            </a:r>
          </a:p>
          <a:p>
            <a:r>
              <a:rPr lang="en-US" dirty="0" smtClean="0"/>
              <a:t>  - load MEAM parameter file</a:t>
            </a:r>
          </a:p>
          <a:p>
            <a:r>
              <a:rPr lang="en-US" dirty="0" smtClean="0"/>
              <a:t>  - edit library entries, parameter file entries</a:t>
            </a:r>
          </a:p>
          <a:p>
            <a:endParaRPr lang="en-US" dirty="0" smtClean="0"/>
          </a:p>
          <a:p>
            <a:r>
              <a:rPr lang="en-US" dirty="0" smtClean="0"/>
              <a:t>  - run one or more LAMMPS calculations for a single element</a:t>
            </a:r>
          </a:p>
          <a:p>
            <a:r>
              <a:rPr lang="en-US" dirty="0" smtClean="0"/>
              <a:t>      . Primary EV curve</a:t>
            </a:r>
          </a:p>
          <a:p>
            <a:r>
              <a:rPr lang="en-US" dirty="0" smtClean="0"/>
              <a:t>      . Secondary EV curve</a:t>
            </a:r>
          </a:p>
          <a:p>
            <a:r>
              <a:rPr lang="en-US" dirty="0" smtClean="0"/>
              <a:t>      . Secondary2 EV curve</a:t>
            </a:r>
          </a:p>
          <a:p>
            <a:r>
              <a:rPr lang="en-US" dirty="0" smtClean="0"/>
              <a:t>      . Elastic Constants Calculation</a:t>
            </a:r>
          </a:p>
          <a:p>
            <a:r>
              <a:rPr lang="en-US" dirty="0" smtClean="0"/>
              <a:t>      . Vacancy Energy Calculation</a:t>
            </a:r>
          </a:p>
          <a:p>
            <a:r>
              <a:rPr lang="en-US" dirty="0" smtClean="0"/>
              <a:t>      . </a:t>
            </a:r>
            <a:r>
              <a:rPr lang="en-US" dirty="0" err="1" smtClean="0"/>
              <a:t>Interstitital</a:t>
            </a:r>
            <a:r>
              <a:rPr lang="en-US" dirty="0" smtClean="0"/>
              <a:t> Energy Calculations</a:t>
            </a:r>
          </a:p>
          <a:p>
            <a:r>
              <a:rPr lang="en-US" dirty="0" smtClean="0"/>
              <a:t>      . Surface Energy Calculations</a:t>
            </a:r>
          </a:p>
          <a:p>
            <a:r>
              <a:rPr lang="en-US" dirty="0" smtClean="0"/>
              <a:t>      . Generalized Stacking Fault Energy (GSFE) Calculations</a:t>
            </a:r>
          </a:p>
          <a:p>
            <a:r>
              <a:rPr lang="en-US" dirty="0" smtClean="0"/>
              <a:t>  - plot single element EV curves, GSFE curve(s)</a:t>
            </a:r>
          </a:p>
          <a:p>
            <a:endParaRPr lang="en-US" dirty="0" smtClean="0"/>
          </a:p>
          <a:p>
            <a:r>
              <a:rPr lang="en-US" dirty="0" smtClean="0"/>
              <a:t>  - specify one or more binary structures </a:t>
            </a:r>
          </a:p>
          <a:p>
            <a:r>
              <a:rPr lang="en-US" dirty="0" smtClean="0"/>
              <a:t>  - run one or more LAMMPS calculations for one of more binaries</a:t>
            </a:r>
          </a:p>
          <a:p>
            <a:r>
              <a:rPr lang="en-US" dirty="0" smtClean="0"/>
              <a:t>      . Binary EV Curves</a:t>
            </a:r>
          </a:p>
          <a:p>
            <a:r>
              <a:rPr lang="en-US" dirty="0" smtClean="0"/>
              <a:t>      . Binary Elastic Constants Calculation</a:t>
            </a:r>
          </a:p>
          <a:p>
            <a:r>
              <a:rPr lang="en-US" dirty="0" smtClean="0"/>
              <a:t>      . Substitution Energy</a:t>
            </a:r>
          </a:p>
          <a:p>
            <a:r>
              <a:rPr lang="en-US" dirty="0" smtClean="0"/>
              <a:t>      . Interstitial Substitution Energy</a:t>
            </a:r>
          </a:p>
          <a:p>
            <a:r>
              <a:rPr lang="en-US" dirty="0" smtClean="0"/>
              <a:t>  - plot results of binary calculations</a:t>
            </a:r>
          </a:p>
          <a:p>
            <a:endParaRPr lang="en-US" dirty="0" smtClean="0"/>
          </a:p>
          <a:p>
            <a:r>
              <a:rPr lang="en-US" dirty="0" smtClean="0"/>
              <a:t>  - run binding energy calculation for a ternary</a:t>
            </a:r>
          </a:p>
          <a:p>
            <a:r>
              <a:rPr lang="en-US" dirty="0" smtClean="0"/>
              <a:t>  - plot results of ternary calculations</a:t>
            </a:r>
          </a:p>
          <a:p>
            <a:endParaRPr lang="en-US" dirty="0" smtClean="0"/>
          </a:p>
          <a:p>
            <a:r>
              <a:rPr lang="en-US" dirty="0" smtClean="0"/>
              <a:t>  - specify calibration target data for each LAMMPS calculation enumerated above</a:t>
            </a:r>
          </a:p>
          <a:p>
            <a:endParaRPr lang="en-US" dirty="0" smtClean="0"/>
          </a:p>
          <a:p>
            <a:r>
              <a:rPr lang="en-US" dirty="0" smtClean="0"/>
              <a:t>  - select library file entries associated with elements as calibration parameters</a:t>
            </a:r>
          </a:p>
          <a:p>
            <a:endParaRPr lang="en-US" dirty="0" smtClean="0"/>
          </a:p>
          <a:p>
            <a:r>
              <a:rPr lang="en-US" dirty="0" smtClean="0"/>
              <a:t>  - select parameter file entries associated with elements, binaries and ternaries </a:t>
            </a:r>
          </a:p>
          <a:p>
            <a:r>
              <a:rPr lang="en-US" dirty="0" smtClean="0"/>
              <a:t>      as calibration parameters</a:t>
            </a:r>
          </a:p>
          <a:p>
            <a:endParaRPr lang="en-US" dirty="0" smtClean="0"/>
          </a:p>
          <a:p>
            <a:r>
              <a:rPr lang="en-US" dirty="0" smtClean="0"/>
              <a:t>  - attempt to automatically fit the selected calibration parameters so that the </a:t>
            </a:r>
          </a:p>
          <a:p>
            <a:r>
              <a:rPr lang="en-US" dirty="0" smtClean="0"/>
              <a:t>      results of the LAMMPS calculations will approach the calibration targets </a:t>
            </a:r>
          </a:p>
          <a:p>
            <a:r>
              <a:rPr lang="en-US" dirty="0" smtClean="0"/>
              <a:t>      within specified tolerances</a:t>
            </a:r>
          </a:p>
          <a:p>
            <a:endParaRPr lang="en-US" dirty="0" smtClean="0"/>
          </a:p>
          <a:p>
            <a:r>
              <a:rPr lang="en-US" dirty="0" smtClean="0"/>
              <a:t>  - recall/redisplay results of attempted fits</a:t>
            </a:r>
          </a:p>
          <a:p>
            <a:endParaRPr lang="en-US" dirty="0" smtClean="0"/>
          </a:p>
          <a:p>
            <a:r>
              <a:rPr lang="en-US" dirty="0" smtClean="0"/>
              <a:t>  - write MEAM library file, MEAM parameter file, MPCv4 restart file</a:t>
            </a:r>
          </a:p>
          <a:p>
            <a:endParaRPr lang="en-US" dirty="0" smtClean="0"/>
          </a:p>
          <a:p>
            <a:r>
              <a:rPr lang="en-US" dirty="0" smtClean="0"/>
              <a:t>  - write plot data to file</a:t>
            </a:r>
          </a:p>
          <a:p>
            <a:endParaRPr lang="en-US" dirty="0" smtClean="0"/>
          </a:p>
          <a:p>
            <a:r>
              <a:rPr lang="en-US" dirty="0" smtClean="0"/>
              <a:t>  - write file templates of calibration target data for single element, binary, ternary</a:t>
            </a:r>
          </a:p>
          <a:p>
            <a:endParaRPr lang="en-US" dirty="0" smtClean="0"/>
          </a:p>
          <a:p>
            <a:r>
              <a:rPr lang="en-US" dirty="0" smtClean="0"/>
              <a:t>  - write LAMMPS output log to file, or 'none'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97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D. SINGLE ELEMENT CACULATIONS</a:t>
            </a:r>
          </a:p>
          <a:p>
            <a:r>
              <a:rPr lang="en-US" dirty="0" smtClean="0"/>
              <a:t>  1. Left-click LIBRARY popup to select the element</a:t>
            </a:r>
          </a:p>
          <a:p>
            <a:r>
              <a:rPr lang="en-US" dirty="0" smtClean="0"/>
              <a:t>  2. Right-click LIBRARY popup, then select 'RUN ALL calculations ...', or</a:t>
            </a:r>
          </a:p>
          <a:p>
            <a:r>
              <a:rPr lang="en-US" dirty="0" smtClean="0"/>
              <a:t>     'RUN CHECKED calculations ...' if there are checked items. </a:t>
            </a:r>
          </a:p>
          <a:p>
            <a:endParaRPr lang="en-US" dirty="0" smtClean="0"/>
          </a:p>
          <a:p>
            <a:r>
              <a:rPr lang="en-US" dirty="0" smtClean="0"/>
              <a:t>  Selecting a calculation will toggle its check mark. The 'Primary EV Curve Calculation' </a:t>
            </a:r>
          </a:p>
          <a:p>
            <a:r>
              <a:rPr lang="en-US" dirty="0" smtClean="0"/>
              <a:t>  will be automatically performed if it is required but not selected.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switch plots between the EVs and GSFEs, click the left popup below the text display</a:t>
            </a:r>
          </a:p>
          <a:p>
            <a:r>
              <a:rPr lang="en-US" dirty="0" smtClean="0"/>
              <a:t>  area, select either EVs or GSFEs, then click the 'Plot' button.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</a:t>
            </a:r>
          </a:p>
          <a:p>
            <a:r>
              <a:rPr lang="en-US" dirty="0" smtClean="0"/>
              <a:t>  (for examples: Al-EVs.CSV, Al-GSFEs.CSV).</a:t>
            </a:r>
          </a:p>
          <a:p>
            <a:endParaRPr lang="en-US" dirty="0" smtClean="0"/>
          </a:p>
          <a:p>
            <a:r>
              <a:rPr lang="en-US" dirty="0" smtClean="0"/>
              <a:t>E. BINARY CACULATIONS</a:t>
            </a:r>
          </a:p>
          <a:p>
            <a:r>
              <a:rPr lang="en-US" dirty="0" smtClean="0"/>
              <a:t>  1. Left-click LIBRARY popup to select the binary</a:t>
            </a:r>
          </a:p>
          <a:p>
            <a:r>
              <a:rPr lang="en-US" dirty="0" smtClean="0"/>
              <a:t>  2. Right-click LIBRARY popup to SELECT binary lattice(s). In the resulting dialog, to </a:t>
            </a:r>
          </a:p>
          <a:p>
            <a:r>
              <a:rPr lang="en-US" dirty="0" smtClean="0"/>
              <a:t>     select multiple lattices, hold down the 'Ctrl' key then click on the desired lattices.</a:t>
            </a:r>
          </a:p>
          <a:p>
            <a:r>
              <a:rPr lang="en-US" dirty="0" smtClean="0"/>
              <a:t>  3. Right-click LIBRARY popup, then select 'RUN ALL calculations ...', or</a:t>
            </a:r>
          </a:p>
          <a:p>
            <a:r>
              <a:rPr lang="en-US" dirty="0" smtClean="0"/>
              <a:t>     'RUN CHECKED calculations ...' if there are checked items. </a:t>
            </a:r>
          </a:p>
          <a:p>
            <a:endParaRPr lang="en-US" dirty="0" smtClean="0"/>
          </a:p>
          <a:p>
            <a:r>
              <a:rPr lang="en-US" dirty="0" smtClean="0"/>
              <a:t>  Selecting a calculation will toggle its check mark. The 'Binary EV Curve Calculation' </a:t>
            </a:r>
          </a:p>
          <a:p>
            <a:r>
              <a:rPr lang="en-US" dirty="0" smtClean="0"/>
              <a:t>  will be automatically performed if it is required but not selected.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show other plots of data generated by the binary calculations, select the data for the </a:t>
            </a:r>
          </a:p>
          <a:p>
            <a:r>
              <a:rPr lang="en-US" dirty="0" smtClean="0"/>
              <a:t>  y- and x-axes using the popups on the left of the 'Plot' button, then click 'Plot'.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subdirectory.</a:t>
            </a:r>
          </a:p>
          <a:p>
            <a:r>
              <a:rPr lang="en-US" dirty="0" smtClean="0"/>
              <a:t>  The file name is composed from the tag(s) for the computation (ex. E0, E1, H, </a:t>
            </a:r>
            <a:r>
              <a:rPr lang="en-US" dirty="0" err="1" smtClean="0"/>
              <a:t>Nx</a:t>
            </a:r>
            <a:r>
              <a:rPr lang="en-US" dirty="0" smtClean="0"/>
              <a:t>, C11,</a:t>
            </a:r>
          </a:p>
          <a:p>
            <a:r>
              <a:rPr lang="en-US" dirty="0" smtClean="0"/>
              <a:t>  Substitution, </a:t>
            </a:r>
            <a:r>
              <a:rPr lang="en-US" dirty="0" err="1" smtClean="0"/>
              <a:t>H_vs_Nx</a:t>
            </a:r>
            <a:r>
              <a:rPr lang="en-US" dirty="0" smtClean="0"/>
              <a:t>) and the tag for the element or binary (ex. Al, </a:t>
            </a:r>
            <a:r>
              <a:rPr lang="en-US" dirty="0" err="1" smtClean="0"/>
              <a:t>Al+Mg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F. TERNARY CACULATION</a:t>
            </a:r>
          </a:p>
          <a:p>
            <a:r>
              <a:rPr lang="en-US" dirty="0" smtClean="0"/>
              <a:t>  1. Left-click LIBRARY popup to select the ternary</a:t>
            </a:r>
          </a:p>
          <a:p>
            <a:r>
              <a:rPr lang="en-US" dirty="0" smtClean="0"/>
              <a:t>  2. Right-click LIBRARY popup, then select 'Run Binding Energy calculations ...'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show other plots of data generated by the binding energy calculations, select the data</a:t>
            </a:r>
          </a:p>
          <a:p>
            <a:r>
              <a:rPr lang="en-US" dirty="0" smtClean="0"/>
              <a:t>  for the y- and x-axes using the popups on the left of the 'Plot' button, then click 'Plot'.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8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C. SEQUENCE OF OPERATION</a:t>
            </a:r>
          </a:p>
          <a:p>
            <a:endParaRPr lang="en-US" dirty="0" smtClean="0"/>
          </a:p>
          <a:p>
            <a:r>
              <a:rPr lang="en-US" dirty="0" smtClean="0"/>
              <a:t>  Most actions are specified using point-and-click. The text display gives a summary of the </a:t>
            </a:r>
          </a:p>
          <a:p>
            <a:r>
              <a:rPr lang="en-US" dirty="0" smtClean="0"/>
              <a:t>  effect of the most recent action.</a:t>
            </a:r>
          </a:p>
          <a:p>
            <a:endParaRPr lang="en-US" dirty="0" smtClean="0"/>
          </a:p>
          <a:p>
            <a:r>
              <a:rPr lang="en-US" dirty="0" smtClean="0"/>
              <a:t>1. Load MEAM library file</a:t>
            </a:r>
          </a:p>
          <a:p>
            <a:r>
              <a:rPr lang="en-US" dirty="0" smtClean="0"/>
              <a:t>  The file </a:t>
            </a:r>
            <a:r>
              <a:rPr lang="en-US" dirty="0" err="1" smtClean="0"/>
              <a:t>library.meam</a:t>
            </a:r>
            <a:r>
              <a:rPr lang="en-US" dirty="0" smtClean="0"/>
              <a:t> from the LAMMPS distribution is automatically loaded upon start up</a:t>
            </a:r>
          </a:p>
          <a:p>
            <a:r>
              <a:rPr lang="en-US" dirty="0" smtClean="0"/>
              <a:t>  if the file is found in  C:\MPCv4\examples. Click menu item File | MEAM library file</a:t>
            </a:r>
          </a:p>
          <a:p>
            <a:r>
              <a:rPr lang="en-US" dirty="0" smtClean="0"/>
              <a:t>  to reload it or to load another library file.</a:t>
            </a:r>
          </a:p>
          <a:p>
            <a:endParaRPr lang="en-US" dirty="0" smtClean="0"/>
          </a:p>
          <a:p>
            <a:r>
              <a:rPr lang="en-US" dirty="0" smtClean="0"/>
              <a:t>2. Select an element or the components of an alloy.</a:t>
            </a:r>
          </a:p>
          <a:p>
            <a:r>
              <a:rPr lang="en-US" dirty="0" smtClean="0"/>
              <a:t>  1. Left-click LIBRARY popup to select an element. The library entries for the element will</a:t>
            </a:r>
          </a:p>
          <a:p>
            <a:r>
              <a:rPr lang="en-US" dirty="0" smtClean="0"/>
              <a:t>     display, but are not editable (yet).</a:t>
            </a:r>
          </a:p>
          <a:p>
            <a:r>
              <a:rPr lang="en-US" dirty="0" smtClean="0"/>
              <a:t>  2. Right-click LIBRARY popup then select 'Add ...' to add as MEAM element</a:t>
            </a:r>
          </a:p>
          <a:p>
            <a:r>
              <a:rPr lang="en-US" dirty="0" smtClean="0"/>
              <a:t>  3. Repeat 2.1 and 2.2 if working with an alloy</a:t>
            </a:r>
          </a:p>
          <a:p>
            <a:r>
              <a:rPr lang="en-US" dirty="0" smtClean="0"/>
              <a:t>  4. To remove an element that was 'Add ..'</a:t>
            </a:r>
            <a:r>
              <a:rPr lang="en-US" dirty="0" err="1" smtClean="0"/>
              <a:t>ed</a:t>
            </a:r>
            <a:r>
              <a:rPr lang="en-US" dirty="0" smtClean="0"/>
              <a:t>, select it as in 2.1, then right-click as in 2.2,</a:t>
            </a:r>
          </a:p>
          <a:p>
            <a:r>
              <a:rPr lang="en-US" dirty="0" smtClean="0"/>
              <a:t>     but select 'Delete ...'</a:t>
            </a:r>
          </a:p>
          <a:p>
            <a:r>
              <a:rPr lang="en-US" dirty="0" smtClean="0"/>
              <a:t>  5. After selecting the desired element or alloy components, right-click LIBRARY popup, </a:t>
            </a:r>
          </a:p>
          <a:p>
            <a:r>
              <a:rPr lang="en-US" dirty="0" smtClean="0"/>
              <a:t>     then select 'Fix ...'. This </a:t>
            </a:r>
            <a:r>
              <a:rPr lang="en-US" dirty="0" err="1" smtClean="0"/>
              <a:t>wil</a:t>
            </a:r>
            <a:r>
              <a:rPr lang="en-US" dirty="0" smtClean="0"/>
              <a:t> fix the element or alloy components. </a:t>
            </a:r>
          </a:p>
          <a:p>
            <a:r>
              <a:rPr lang="en-US" dirty="0" smtClean="0"/>
              <a:t>     </a:t>
            </a:r>
          </a:p>
          <a:p>
            <a:r>
              <a:rPr lang="en-US" dirty="0" smtClean="0"/>
              <a:t>3. Load a MEAM parameter file</a:t>
            </a:r>
          </a:p>
          <a:p>
            <a:r>
              <a:rPr lang="en-US" dirty="0" smtClean="0"/>
              <a:t>  Click menu item File | MEAM parameter file to load (or reload) a MEAM parameter file.</a:t>
            </a:r>
          </a:p>
          <a:p>
            <a:endParaRPr lang="en-US" dirty="0" smtClean="0"/>
          </a:p>
          <a:p>
            <a:r>
              <a:rPr lang="en-US" dirty="0" smtClean="0"/>
              <a:t>4. Specify the Primary, Secondary 1, and Secondary 2 structures for the MEAM elements</a:t>
            </a:r>
          </a:p>
          <a:p>
            <a:r>
              <a:rPr lang="en-US" dirty="0" smtClean="0"/>
              <a:t>  1. Left-click LIBRARY popup to select the element</a:t>
            </a:r>
          </a:p>
          <a:p>
            <a:r>
              <a:rPr lang="en-US" dirty="0" smtClean="0"/>
              <a:t>  2. Right-click LIBRARY popup, then select 'Primary structure ...'. In the list dialog</a:t>
            </a:r>
          </a:p>
          <a:p>
            <a:r>
              <a:rPr lang="en-US" dirty="0" smtClean="0"/>
              <a:t>     that appears, select a structure, then 'OK'.</a:t>
            </a:r>
          </a:p>
          <a:p>
            <a:r>
              <a:rPr lang="en-US" dirty="0" smtClean="0"/>
              <a:t>  3. Repeat 4.2 for the Secondary 1 and Secondary 2 structures</a:t>
            </a:r>
          </a:p>
          <a:p>
            <a:r>
              <a:rPr lang="en-US" dirty="0" smtClean="0"/>
              <a:t>  4. Repeat from 4.1 for each MEAM element.</a:t>
            </a:r>
          </a:p>
          <a:p>
            <a:endParaRPr lang="en-US" dirty="0" smtClean="0"/>
          </a:p>
          <a:p>
            <a:r>
              <a:rPr lang="en-US" dirty="0" smtClean="0"/>
              <a:t>5. Edit MEAM parameters</a:t>
            </a:r>
          </a:p>
          <a:p>
            <a:r>
              <a:rPr lang="en-US" dirty="0" smtClean="0"/>
              <a:t>  LIBRARY entries (if enabled), and non-indexed PARAMETERS entries (</a:t>
            </a:r>
            <a:r>
              <a:rPr lang="en-US" dirty="0" err="1" smtClean="0"/>
              <a:t>rc</a:t>
            </a:r>
            <a:r>
              <a:rPr lang="en-US" dirty="0" smtClean="0"/>
              <a:t>, </a:t>
            </a:r>
            <a:r>
              <a:rPr lang="en-US" dirty="0" err="1" smtClean="0"/>
              <a:t>delr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may be </a:t>
            </a:r>
          </a:p>
          <a:p>
            <a:r>
              <a:rPr lang="en-US" dirty="0" smtClean="0"/>
              <a:t>  edited directly.</a:t>
            </a:r>
          </a:p>
          <a:p>
            <a:endParaRPr lang="en-US" dirty="0" smtClean="0"/>
          </a:p>
          <a:p>
            <a:r>
              <a:rPr lang="en-US" dirty="0" smtClean="0"/>
              <a:t>  For indexed PARAMETERS entries, select an element, a binary, or a ternary to display its</a:t>
            </a:r>
          </a:p>
          <a:p>
            <a:r>
              <a:rPr lang="en-US" dirty="0" smtClean="0"/>
              <a:t>  associated parameter file entries. Then right-click the entry and select a possible</a:t>
            </a:r>
          </a:p>
          <a:p>
            <a:r>
              <a:rPr lang="en-US" dirty="0" smtClean="0"/>
              <a:t>  action: 'Add ...', 'Edit ...', 'Delete ...'</a:t>
            </a:r>
          </a:p>
          <a:p>
            <a:endParaRPr lang="en-US" dirty="0" smtClean="0"/>
          </a:p>
          <a:p>
            <a:r>
              <a:rPr lang="en-US" dirty="0" smtClean="0"/>
              <a:t>  If a MEAM parameter is changed, the results of previous calculations (if any) are invalidated.</a:t>
            </a:r>
          </a:p>
          <a:p>
            <a:endParaRPr lang="en-US" dirty="0" smtClean="0"/>
          </a:p>
          <a:p>
            <a:r>
              <a:rPr lang="en-US" dirty="0" smtClean="0"/>
              <a:t>6. Test-run LAMMPS calculations (see section D, E, F, below)</a:t>
            </a:r>
          </a:p>
          <a:p>
            <a:endParaRPr lang="en-US" dirty="0" smtClean="0"/>
          </a:p>
          <a:p>
            <a:r>
              <a:rPr lang="en-US" dirty="0" smtClean="0"/>
              <a:t>7. Calibration (see section G below)</a:t>
            </a:r>
          </a:p>
          <a:p>
            <a:endParaRPr lang="en-US" dirty="0" smtClean="0"/>
          </a:p>
          <a:p>
            <a:r>
              <a:rPr lang="en-US" dirty="0" smtClean="0"/>
              <a:t>8. Write results to files</a:t>
            </a:r>
          </a:p>
          <a:p>
            <a:r>
              <a:rPr lang="en-US" dirty="0" smtClean="0"/>
              <a:t>  - MEAM library &amp; parameter files: File | Write library and parameter files</a:t>
            </a:r>
          </a:p>
          <a:p>
            <a:r>
              <a:rPr lang="en-US" dirty="0" smtClean="0"/>
              <a:t>  - MPCv4 restart data: File | Write restart file (can be loaded using File | Load restart file)</a:t>
            </a:r>
          </a:p>
          <a:p>
            <a:r>
              <a:rPr lang="en-US" dirty="0" smtClean="0"/>
              <a:t>  - Plot data:  File | Write plot data to file (must be checked; uncheck to cancel)</a:t>
            </a:r>
          </a:p>
          <a:p>
            <a:r>
              <a:rPr lang="en-US" dirty="0" smtClean="0"/>
              <a:t>  - Templates for calibration target data:  File | Write calibration data template </a:t>
            </a:r>
          </a:p>
          <a:p>
            <a:r>
              <a:rPr lang="en-US" dirty="0" smtClean="0"/>
              <a:t>      (must be checked; uncheck to cancel)</a:t>
            </a:r>
          </a:p>
          <a:p>
            <a:r>
              <a:rPr lang="en-US" dirty="0" smtClean="0"/>
              <a:t>  - LAMMPS output log: File | Re-open LAMMPS, specify '-log' for Argument #1, and the file</a:t>
            </a:r>
          </a:p>
          <a:p>
            <a:r>
              <a:rPr lang="en-US" dirty="0" smtClean="0"/>
              <a:t>     name for the Argument #2 (or 'none' to prevent creation of log)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17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G. MEAM Parameter Calibration</a:t>
            </a:r>
          </a:p>
          <a:p>
            <a:endParaRPr lang="en-US" dirty="0" smtClean="0"/>
          </a:p>
          <a:p>
            <a:r>
              <a:rPr lang="en-US" dirty="0" smtClean="0"/>
              <a:t>  1. Perform Section C, steps 1-6. Initialize all MEAM parameter file entries that </a:t>
            </a:r>
          </a:p>
          <a:p>
            <a:r>
              <a:rPr lang="en-US" dirty="0" smtClean="0"/>
              <a:t>    will be used as calibration parameters.</a:t>
            </a:r>
          </a:p>
          <a:p>
            <a:endParaRPr lang="en-US" dirty="0" smtClean="0"/>
          </a:p>
          <a:p>
            <a:r>
              <a:rPr lang="en-US" dirty="0" smtClean="0"/>
              <a:t>  2. Create templates for calibration targets as follows:</a:t>
            </a:r>
          </a:p>
          <a:p>
            <a:r>
              <a:rPr lang="en-US" dirty="0" smtClean="0"/>
              <a:t>    2.1 Set menu item 'File | Write calibration data template' to be checked.</a:t>
            </a:r>
          </a:p>
          <a:p>
            <a:r>
              <a:rPr lang="en-US" dirty="0" smtClean="0"/>
              <a:t>    2.2 Test-run all calculations with the initial MEAM library file and MEAM parameter file</a:t>
            </a:r>
          </a:p>
          <a:p>
            <a:r>
              <a:rPr lang="en-US" dirty="0" smtClean="0"/>
              <a:t>      entries. See section D, E, and F above.</a:t>
            </a:r>
          </a:p>
          <a:p>
            <a:r>
              <a:rPr lang="en-US" dirty="0" smtClean="0"/>
              <a:t>    2.3 Uncheck menu item 'File | Write calibration data template'.</a:t>
            </a:r>
          </a:p>
          <a:p>
            <a:endParaRPr lang="en-US" dirty="0" smtClean="0"/>
          </a:p>
          <a:p>
            <a:r>
              <a:rPr lang="en-US" dirty="0" smtClean="0"/>
              <a:t>  3. </a:t>
            </a:r>
            <a:r>
              <a:rPr lang="en-US" dirty="0" err="1" smtClean="0"/>
              <a:t>Edit+rename</a:t>
            </a:r>
            <a:r>
              <a:rPr lang="en-US" dirty="0" smtClean="0"/>
              <a:t> calibration data templates to specify actual calibration targets. Remove or</a:t>
            </a:r>
          </a:p>
          <a:p>
            <a:r>
              <a:rPr lang="en-US" dirty="0" smtClean="0"/>
              <a:t>    comment out entries for which no calibration targets are available.</a:t>
            </a:r>
          </a:p>
          <a:p>
            <a:endParaRPr lang="en-US" dirty="0" smtClean="0"/>
          </a:p>
          <a:p>
            <a:r>
              <a:rPr lang="en-US" dirty="0" smtClean="0"/>
              <a:t>  4. Load calibration target data.</a:t>
            </a:r>
          </a:p>
          <a:p>
            <a:r>
              <a:rPr lang="en-US" dirty="0" smtClean="0"/>
              <a:t>    4.1 Left-click PARAMETERS popup to select an element, or a binary, or ternary with </a:t>
            </a:r>
          </a:p>
          <a:p>
            <a:r>
              <a:rPr lang="en-US" dirty="0" smtClean="0"/>
              <a:t>      calibration data.</a:t>
            </a:r>
          </a:p>
          <a:p>
            <a:r>
              <a:rPr lang="en-US" dirty="0" smtClean="0"/>
              <a:t>    4.2 Right-click PARAMETERS popup, select 'LOAD calibration data from file'. Navigate to</a:t>
            </a:r>
          </a:p>
          <a:p>
            <a:r>
              <a:rPr lang="en-US" dirty="0" smtClean="0"/>
              <a:t>      a calibration data file made in Step 3. </a:t>
            </a:r>
          </a:p>
          <a:p>
            <a:r>
              <a:rPr lang="en-US" dirty="0" smtClean="0"/>
              <a:t>      Alternatively, select an unchecked specific result (E0, E1, </a:t>
            </a:r>
            <a:r>
              <a:rPr lang="en-US" dirty="0" err="1" smtClean="0"/>
              <a:t>Cij</a:t>
            </a:r>
            <a:r>
              <a:rPr lang="en-US" dirty="0" smtClean="0"/>
              <a:t>, H, </a:t>
            </a:r>
            <a:r>
              <a:rPr lang="en-US" dirty="0" err="1" smtClean="0"/>
              <a:t>Nx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to initiate</a:t>
            </a:r>
          </a:p>
          <a:p>
            <a:r>
              <a:rPr lang="en-US" dirty="0" smtClean="0"/>
              <a:t>      a dialog to enter its calibration data.</a:t>
            </a:r>
          </a:p>
          <a:p>
            <a:r>
              <a:rPr lang="en-US" dirty="0" smtClean="0"/>
              <a:t>    4.3 Repeat Steps 4.1 and 4.2 for each element/binary/ternary with available calibration data.</a:t>
            </a:r>
          </a:p>
          <a:p>
            <a:endParaRPr lang="en-US" dirty="0" smtClean="0"/>
          </a:p>
          <a:p>
            <a:r>
              <a:rPr lang="en-US" dirty="0" smtClean="0"/>
              <a:t>  5. Select MEAM parameters to calibrate (parameters associated with elements).</a:t>
            </a:r>
          </a:p>
          <a:p>
            <a:r>
              <a:rPr lang="en-US" dirty="0" smtClean="0"/>
              <a:t>    5.1 Left-click LIBRARY popup to display an element for which a library file entry is a</a:t>
            </a:r>
          </a:p>
          <a:p>
            <a:r>
              <a:rPr lang="en-US" dirty="0" smtClean="0"/>
              <a:t>      MEAM parameter to be calibrated. </a:t>
            </a:r>
          </a:p>
          <a:p>
            <a:r>
              <a:rPr lang="en-US" dirty="0" smtClean="0"/>
              <a:t>    5.2 Right-click the label of the library file entry, and select 'Add to calibration parameter list'. </a:t>
            </a:r>
          </a:p>
          <a:p>
            <a:r>
              <a:rPr lang="en-US" dirty="0" smtClean="0"/>
              <a:t>      The entry should be included in the 'Parameters= {...}' list below the text display area.</a:t>
            </a:r>
          </a:p>
          <a:p>
            <a:r>
              <a:rPr lang="en-US" dirty="0" smtClean="0"/>
              <a:t>    5.3 Repeat Step 5.2 for each library file entry of the selected element that is be included</a:t>
            </a:r>
          </a:p>
          <a:p>
            <a:r>
              <a:rPr lang="en-US" dirty="0" smtClean="0"/>
              <a:t>      in the 'Parameters= {...}' list.</a:t>
            </a:r>
          </a:p>
          <a:p>
            <a:r>
              <a:rPr lang="en-US" dirty="0" smtClean="0"/>
              <a:t>    5.4 For a parameter file entry associated with the element that is a MEAM parameter to be calibrated, </a:t>
            </a:r>
          </a:p>
          <a:p>
            <a:r>
              <a:rPr lang="en-US" dirty="0" smtClean="0"/>
              <a:t>      right-click the entry and select 'Add to calibration parameter list'. </a:t>
            </a:r>
          </a:p>
          <a:p>
            <a:r>
              <a:rPr lang="en-US" dirty="0" smtClean="0"/>
              <a:t>    5.5 Repeat from Step 5.1 for each element that has a library file entry be included in the </a:t>
            </a:r>
          </a:p>
          <a:p>
            <a:r>
              <a:rPr lang="en-US" dirty="0" smtClean="0"/>
              <a:t>      'Parameters= {...}' list.</a:t>
            </a:r>
          </a:p>
          <a:p>
            <a:endParaRPr lang="en-US" dirty="0" smtClean="0"/>
          </a:p>
          <a:p>
            <a:r>
              <a:rPr lang="en-US" dirty="0" smtClean="0"/>
              <a:t>  6. Select MEAM parameters to calibrate (parameters associated with binaries/ternaries).</a:t>
            </a:r>
          </a:p>
          <a:p>
            <a:r>
              <a:rPr lang="en-US" dirty="0" smtClean="0"/>
              <a:t>    6.1 Left-click LIBRARY popup to display binary/ternary for which a parameter file entry is a</a:t>
            </a:r>
          </a:p>
          <a:p>
            <a:r>
              <a:rPr lang="en-US" dirty="0" smtClean="0"/>
              <a:t>      MEAM parameter to be calibrated. </a:t>
            </a:r>
          </a:p>
          <a:p>
            <a:r>
              <a:rPr lang="en-US" dirty="0" smtClean="0"/>
              <a:t>    6.2 Right-click the parameter file entry, and select 'Add to calibration parameter list'. </a:t>
            </a:r>
          </a:p>
          <a:p>
            <a:r>
              <a:rPr lang="en-US" dirty="0" smtClean="0"/>
              <a:t>      The entry should be included in the 'Parameters= {...}' list below the text display area.</a:t>
            </a:r>
          </a:p>
          <a:p>
            <a:r>
              <a:rPr lang="en-US" dirty="0" smtClean="0"/>
              <a:t>    6.3 Repeat Step 6.2 for each parameter file entry of the selected binary/ternary that </a:t>
            </a:r>
          </a:p>
          <a:p>
            <a:r>
              <a:rPr lang="en-US" dirty="0" smtClean="0"/>
              <a:t>      is be included in the 'Parameters= {...}' list.</a:t>
            </a:r>
          </a:p>
          <a:p>
            <a:r>
              <a:rPr lang="en-US" dirty="0" smtClean="0"/>
              <a:t>    6.4 Repeat from Step 6.1 for each binary/ternary that has a parameter file entry be included in the </a:t>
            </a:r>
          </a:p>
          <a:p>
            <a:r>
              <a:rPr lang="en-US" dirty="0" smtClean="0"/>
              <a:t>      'Parameters= {...}' list.</a:t>
            </a:r>
          </a:p>
          <a:p>
            <a:endParaRPr lang="en-US" dirty="0" smtClean="0"/>
          </a:p>
          <a:p>
            <a:r>
              <a:rPr lang="en-US" dirty="0" smtClean="0"/>
              <a:t>  7. Select calibration targets.</a:t>
            </a:r>
          </a:p>
          <a:p>
            <a:r>
              <a:rPr lang="en-US" dirty="0" smtClean="0"/>
              <a:t>    7.1 Left-click LIBRARY popup to display an element, a binary, or a ternary with calibration data</a:t>
            </a:r>
          </a:p>
          <a:p>
            <a:r>
              <a:rPr lang="en-US" dirty="0" smtClean="0"/>
              <a:t>      to be used as calibration target.</a:t>
            </a:r>
          </a:p>
          <a:p>
            <a:r>
              <a:rPr lang="en-US" dirty="0" smtClean="0"/>
              <a:t>    7.2 Right-click PARAMETERS popup, select an unchecked 'Scalar: ...' or 'Curve: ...'. If the latter,</a:t>
            </a:r>
          </a:p>
          <a:p>
            <a:r>
              <a:rPr lang="en-US" dirty="0" smtClean="0"/>
              <a:t>      a dialog will accept inputs of the left and right indices of the data points in the curve to be</a:t>
            </a:r>
          </a:p>
          <a:p>
            <a:r>
              <a:rPr lang="en-US" dirty="0" smtClean="0"/>
              <a:t>      used as calibration targets. If </a:t>
            </a:r>
            <a:r>
              <a:rPr lang="en-US" dirty="0" err="1" smtClean="0"/>
              <a:t>targetting</a:t>
            </a:r>
            <a:r>
              <a:rPr lang="en-US" dirty="0" smtClean="0"/>
              <a:t> the minimum in the curve, enter the suggested index </a:t>
            </a:r>
          </a:p>
          <a:p>
            <a:r>
              <a:rPr lang="en-US" dirty="0" smtClean="0"/>
              <a:t>      of the minimum point for the left and right indices. The selected target should be included in </a:t>
            </a:r>
          </a:p>
          <a:p>
            <a:r>
              <a:rPr lang="en-US" dirty="0" smtClean="0"/>
              <a:t>      the 'Targets= {...}' list below the text display area.</a:t>
            </a:r>
          </a:p>
          <a:p>
            <a:r>
              <a:rPr lang="en-US" dirty="0" smtClean="0"/>
              <a:t>    7.3 Repeat from Step 7.1 for each element, binary, ternary with calibration data be included in </a:t>
            </a:r>
          </a:p>
          <a:p>
            <a:r>
              <a:rPr lang="en-US" dirty="0" smtClean="0"/>
              <a:t>      the 'Targets= {...}' list.</a:t>
            </a:r>
          </a:p>
          <a:p>
            <a:endParaRPr lang="en-US" dirty="0" smtClean="0"/>
          </a:p>
          <a:p>
            <a:r>
              <a:rPr lang="en-US" dirty="0" smtClean="0"/>
              <a:t>  8. Remove calibration targets and/or parameters.</a:t>
            </a:r>
          </a:p>
          <a:p>
            <a:r>
              <a:rPr lang="en-US" dirty="0" smtClean="0"/>
              <a:t>    8.1 To remove a library file entry, left-click LIBRARY popup to select the element. Right-click</a:t>
            </a:r>
          </a:p>
          <a:p>
            <a:r>
              <a:rPr lang="en-US" dirty="0" smtClean="0"/>
              <a:t>      the label of the library file entry, then select 'Remove from calibration parameter list'.</a:t>
            </a:r>
          </a:p>
          <a:p>
            <a:r>
              <a:rPr lang="en-US" dirty="0" smtClean="0"/>
              <a:t>    8.2 To remove a parameter file entry, left-click LIBRARY popup to select the element/binary/ternary. </a:t>
            </a:r>
          </a:p>
          <a:p>
            <a:r>
              <a:rPr lang="en-US" dirty="0" smtClean="0"/>
              <a:t>      Right-click the parameter file entry, then select 'Remove from calibration parameter list'.</a:t>
            </a:r>
          </a:p>
          <a:p>
            <a:r>
              <a:rPr lang="en-US" dirty="0" smtClean="0"/>
              <a:t>    8.3 To clear the 'Parameters= {...}' and 'Targets= {...}' lists, right-click 'Calibration' label </a:t>
            </a:r>
          </a:p>
          <a:p>
            <a:r>
              <a:rPr lang="en-US" dirty="0" smtClean="0"/>
              <a:t>      and select 'Clear calibration targets and parameters'.</a:t>
            </a:r>
          </a:p>
          <a:p>
            <a:endParaRPr lang="en-US" dirty="0" smtClean="0"/>
          </a:p>
          <a:p>
            <a:r>
              <a:rPr lang="en-US" dirty="0" smtClean="0"/>
              <a:t>  9. Click Calibration 'Run'. Wait a few minutes/hours. If bored, click 'Stop'. Try again from Step 5.</a:t>
            </a:r>
          </a:p>
          <a:p>
            <a:endParaRPr lang="en-US" dirty="0" smtClean="0"/>
          </a:p>
          <a:p>
            <a:r>
              <a:rPr lang="en-US" dirty="0" smtClean="0"/>
              <a:t> 10. Click 'History' popup to redisplay attempted fits. Right-click popup to select attempted fits </a:t>
            </a:r>
          </a:p>
          <a:p>
            <a:r>
              <a:rPr lang="en-US" dirty="0" smtClean="0"/>
              <a:t>      to delete.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1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 noChangeArrowheads="1"/>
          </p:cNvSpPr>
          <p:nvPr userDrawn="1"/>
        </p:nvSpPr>
        <p:spPr bwMode="auto">
          <a:xfrm>
            <a:off x="508000" y="100014"/>
            <a:ext cx="10972800" cy="587375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rgbClr val="A5002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5733" y="173038"/>
            <a:ext cx="109728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89038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10" descr="CAVS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77" r="1234" b="92949"/>
          <a:stretch>
            <a:fillRect/>
          </a:stretch>
        </p:blipFill>
        <p:spPr bwMode="auto">
          <a:xfrm>
            <a:off x="11010901" y="6559550"/>
            <a:ext cx="9779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1" descr="BAG_color_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4800" y="6545264"/>
            <a:ext cx="14224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:\Desktop\2008_MSU_logo_web_horiz_mont-24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519864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94" y="868607"/>
            <a:ext cx="4880492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3444" y="868607"/>
            <a:ext cx="4881620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94" y="3744422"/>
            <a:ext cx="4894729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5457" y="3744422"/>
            <a:ext cx="4889607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6305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920876" y="152400"/>
            <a:ext cx="8213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5000"/>
              </a:lnSpc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MPC – MEAM Parameter Calibration tool, v.4.0</a:t>
            </a:r>
            <a:endParaRPr lang="en-US" sz="2400" b="1" dirty="0">
              <a:solidFill>
                <a:srgbClr val="800000"/>
              </a:solidFill>
              <a:latin typeface="+mj-lt"/>
              <a:ea typeface="宋体" pitchFamily="2" charset="-12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922922" y="3619500"/>
            <a:ext cx="1828800" cy="949422"/>
          </a:xfrm>
          <a:prstGeom prst="ellipse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MPC Web</a:t>
            </a:r>
          </a:p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Service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6386" y="5502813"/>
            <a:ext cx="649288" cy="685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4755" y="5338996"/>
            <a:ext cx="7620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1359" y="4717062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Flowchart: Direct Access Storage 19"/>
          <p:cNvSpPr/>
          <p:nvPr/>
        </p:nvSpPr>
        <p:spPr>
          <a:xfrm>
            <a:off x="3830279" y="5086902"/>
            <a:ext cx="2324715" cy="1066800"/>
          </a:xfrm>
          <a:prstGeom prst="flowChartMagneticDrum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Material Properties Repository</a:t>
            </a:r>
            <a:endParaRPr lang="en-US" dirty="0">
              <a:latin typeface="+mj-lt"/>
            </a:endParaRPr>
          </a:p>
        </p:txBody>
      </p:sp>
      <p:sp>
        <p:nvSpPr>
          <p:cNvPr id="21" name="Left-Right Arrow 20"/>
          <p:cNvSpPr/>
          <p:nvPr/>
        </p:nvSpPr>
        <p:spPr>
          <a:xfrm rot="3114465">
            <a:off x="5991336" y="4722065"/>
            <a:ext cx="817822" cy="381000"/>
          </a:xfrm>
          <a:prstGeom prst="leftRightArrow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22" name="Left-Right Arrow 21"/>
          <p:cNvSpPr/>
          <p:nvPr/>
        </p:nvSpPr>
        <p:spPr>
          <a:xfrm rot="7743230">
            <a:off x="4888526" y="4604022"/>
            <a:ext cx="598488" cy="381000"/>
          </a:xfrm>
          <a:prstGeom prst="leftRightArrow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pic>
        <p:nvPicPr>
          <p:cNvPr id="308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83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6350" y="1064181"/>
            <a:ext cx="74453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72150" y="1064182"/>
            <a:ext cx="83978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81751" y="1064181"/>
            <a:ext cx="4667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455160" y="2959059"/>
            <a:ext cx="29129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+mj-lt"/>
              </a:rPr>
              <a:t>Outputs:</a:t>
            </a:r>
          </a:p>
          <a:p>
            <a:r>
              <a:rPr lang="en-US" sz="2000" b="1" dirty="0">
                <a:latin typeface="+mj-lt"/>
              </a:rPr>
              <a:t> - *.</a:t>
            </a:r>
            <a:r>
              <a:rPr lang="en-US" sz="2000" b="1" dirty="0" err="1">
                <a:latin typeface="+mj-lt"/>
              </a:rPr>
              <a:t>library.meam</a:t>
            </a:r>
            <a:endParaRPr lang="en-US" sz="2000" b="1" dirty="0">
              <a:latin typeface="+mj-lt"/>
            </a:endParaRPr>
          </a:p>
          <a:p>
            <a:r>
              <a:rPr lang="en-US" sz="2000" b="1" dirty="0">
                <a:latin typeface="+mj-lt"/>
              </a:rPr>
              <a:t> - *.</a:t>
            </a:r>
            <a:r>
              <a:rPr lang="en-US" sz="2000" b="1" dirty="0" err="1">
                <a:latin typeface="+mj-lt"/>
              </a:rPr>
              <a:t>parameter.meam</a:t>
            </a:r>
            <a:endParaRPr lang="en-US" sz="2000" b="1" dirty="0">
              <a:latin typeface="+mj-lt"/>
            </a:endParaRPr>
          </a:p>
          <a:p>
            <a:r>
              <a:rPr lang="en-US" sz="2000" b="1" dirty="0">
                <a:latin typeface="+mj-lt"/>
              </a:rPr>
              <a:t> - plot data (CSV)</a:t>
            </a:r>
          </a:p>
          <a:p>
            <a:r>
              <a:rPr lang="en-US" sz="2000" b="1" dirty="0">
                <a:latin typeface="+mj-lt"/>
              </a:rPr>
              <a:t> - restart data</a:t>
            </a:r>
          </a:p>
          <a:p>
            <a:r>
              <a:rPr lang="en-US" sz="2000" b="1" dirty="0">
                <a:latin typeface="+mj-lt"/>
              </a:rPr>
              <a:t> - template for </a:t>
            </a:r>
          </a:p>
          <a:p>
            <a:r>
              <a:rPr lang="en-US" sz="2000" b="1" dirty="0">
                <a:latin typeface="+mj-lt"/>
              </a:rPr>
              <a:t>     calibration targets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72094" y="4446183"/>
            <a:ext cx="192392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lammps.sandia.gov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72093" y="5114813"/>
            <a:ext cx="1168910" cy="307777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R.L. </a:t>
            </a:r>
            <a:r>
              <a:rPr lang="en-US" sz="1400" b="1" dirty="0" err="1">
                <a:latin typeface="+mj-lt"/>
              </a:rPr>
              <a:t>Carino</a:t>
            </a:r>
            <a:endParaRPr lang="en-US" sz="1400" b="1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72093" y="5449129"/>
            <a:ext cx="487634" cy="307777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???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52600" y="2819400"/>
            <a:ext cx="2438400" cy="14478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endParaRPr lang="en-US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Model calibration wrapper (MATLAB</a:t>
            </a:r>
            <a:r>
              <a:rPr lang="en-US" sz="1400" b="1" dirty="0">
                <a:solidFill>
                  <a:schemeClr val="tx1"/>
                </a:solidFill>
                <a:latin typeface="+mj-lt"/>
              </a:rPr>
              <a:t>)</a:t>
            </a:r>
          </a:p>
        </p:txBody>
      </p:sp>
      <p:sp>
        <p:nvSpPr>
          <p:cNvPr id="42" name="Flowchart: Display 41"/>
          <p:cNvSpPr/>
          <p:nvPr/>
        </p:nvSpPr>
        <p:spPr>
          <a:xfrm>
            <a:off x="4898571" y="2110203"/>
            <a:ext cx="2183081" cy="838200"/>
          </a:xfrm>
          <a:prstGeom prst="flowChartDisplay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Stand-alone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MPC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Left-Right Arrow 42"/>
          <p:cNvSpPr/>
          <p:nvPr/>
        </p:nvSpPr>
        <p:spPr>
          <a:xfrm rot="20011060">
            <a:off x="4233753" y="2843340"/>
            <a:ext cx="680863" cy="381000"/>
          </a:xfrm>
          <a:prstGeom prst="leftRightArrow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72093" y="4780498"/>
            <a:ext cx="125226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C.D. Barrett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05000" y="2228850"/>
            <a:ext cx="2133600" cy="1046440"/>
          </a:xfrm>
          <a:prstGeom prst="rect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b="1" dirty="0">
              <a:latin typeface="+mj-lt"/>
            </a:endParaRPr>
          </a:p>
          <a:p>
            <a:pPr algn="ctr"/>
            <a:endParaRPr lang="en-US" sz="1600" b="1" dirty="0">
              <a:latin typeface="+mj-lt"/>
            </a:endParaRPr>
          </a:p>
          <a:p>
            <a:pPr algn="ctr"/>
            <a:r>
              <a:rPr lang="en-US" sz="1600" b="1" dirty="0" err="1">
                <a:latin typeface="+mj-lt"/>
              </a:rPr>
              <a:t>lammps_MPC</a:t>
            </a:r>
            <a:endParaRPr lang="en-US" sz="1600" b="1" dirty="0">
              <a:latin typeface="+mj-lt"/>
            </a:endParaRPr>
          </a:p>
          <a:p>
            <a:pPr algn="ctr"/>
            <a:r>
              <a:rPr lang="en-US" sz="1600" b="1" dirty="0">
                <a:latin typeface="+mj-lt"/>
              </a:rPr>
              <a:t>(C, MATLAB)</a:t>
            </a:r>
          </a:p>
        </p:txBody>
      </p:sp>
      <p:sp>
        <p:nvSpPr>
          <p:cNvPr id="41" name="Flowchart: Document 40"/>
          <p:cNvSpPr/>
          <p:nvPr/>
        </p:nvSpPr>
        <p:spPr>
          <a:xfrm>
            <a:off x="2209800" y="1847850"/>
            <a:ext cx="1600200" cy="838200"/>
          </a:xfrm>
          <a:prstGeom prst="flowChartDocumen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LAMMPS+MEAM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(C++, Fortran)</a:t>
            </a:r>
          </a:p>
        </p:txBody>
      </p:sp>
      <p:sp>
        <p:nvSpPr>
          <p:cNvPr id="28" name="Right Arrow 27"/>
          <p:cNvSpPr/>
          <p:nvPr/>
        </p:nvSpPr>
        <p:spPr>
          <a:xfrm rot="12393529">
            <a:off x="4244728" y="3396010"/>
            <a:ext cx="404394" cy="352760"/>
          </a:xfrm>
          <a:prstGeom prst="rightArrow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ight Arrow 33"/>
          <p:cNvSpPr/>
          <p:nvPr/>
        </p:nvSpPr>
        <p:spPr>
          <a:xfrm rot="1653425">
            <a:off x="4616202" y="3586510"/>
            <a:ext cx="404394" cy="352760"/>
          </a:xfrm>
          <a:prstGeom prst="rightArrow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3613" y="3883741"/>
            <a:ext cx="136928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dirty="0">
                <a:solidFill>
                  <a:srgbClr val="FF0000"/>
                </a:solidFill>
              </a:rPr>
              <a:t>?</a:t>
            </a:r>
            <a:endParaRPr lang="en-US" sz="9600" dirty="0">
              <a:solidFill>
                <a:srgbClr val="FF000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1833" y="1097883"/>
            <a:ext cx="3023615" cy="1822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2" grpId="0" animBg="1"/>
      <p:bldP spid="29" grpId="0"/>
      <p:bldP spid="30" grpId="0" animBg="1"/>
      <p:bldP spid="31" grpId="0" animBg="1"/>
      <p:bldP spid="32" grpId="0" animBg="1"/>
      <p:bldP spid="40" grpId="0" animBg="1"/>
      <p:bldP spid="42" grpId="0" animBg="1"/>
      <p:bldP spid="43" grpId="0" animBg="1"/>
      <p:bldP spid="47" grpId="0" animBg="1"/>
      <p:bldP spid="48" grpId="0" animBg="1"/>
      <p:bldP spid="41" grpId="0" animBg="1"/>
      <p:bldP spid="28" grpId="0" animBg="1"/>
      <p:bldP spid="34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>
            <a:spLocks noChangeArrowheads="1"/>
          </p:cNvSpPr>
          <p:nvPr/>
        </p:nvSpPr>
        <p:spPr bwMode="auto">
          <a:xfrm>
            <a:off x="1002188" y="1104901"/>
            <a:ext cx="2179673" cy="2943225"/>
          </a:xfrm>
          <a:prstGeom prst="roundRect">
            <a:avLst>
              <a:gd name="adj" fmla="val 16667"/>
            </a:avLst>
          </a:prstGeom>
          <a:solidFill>
            <a:srgbClr val="CCECFF">
              <a:alpha val="50196"/>
            </a:srgbClr>
          </a:solidFill>
          <a:ln w="50800" algn="ctr">
            <a:solidFill>
              <a:srgbClr val="CCEC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sz="1100" dirty="0">
              <a:latin typeface="+mj-lt"/>
            </a:endParaRPr>
          </a:p>
        </p:txBody>
      </p:sp>
      <p:sp>
        <p:nvSpPr>
          <p:cNvPr id="51" name="Rounded Rectangle 50"/>
          <p:cNvSpPr>
            <a:spLocks noChangeArrowheads="1"/>
          </p:cNvSpPr>
          <p:nvPr/>
        </p:nvSpPr>
        <p:spPr bwMode="auto">
          <a:xfrm>
            <a:off x="4473677" y="1123950"/>
            <a:ext cx="2241755" cy="2914650"/>
          </a:xfrm>
          <a:prstGeom prst="roundRect">
            <a:avLst>
              <a:gd name="adj" fmla="val 16667"/>
            </a:avLst>
          </a:prstGeom>
          <a:solidFill>
            <a:srgbClr val="CCECFF">
              <a:alpha val="50196"/>
            </a:srgbClr>
          </a:solidFill>
          <a:ln w="50800" algn="ctr">
            <a:solidFill>
              <a:srgbClr val="CCEC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sz="1100" dirty="0">
              <a:latin typeface="+mj-lt"/>
            </a:endParaRPr>
          </a:p>
        </p:txBody>
      </p:sp>
      <p:sp>
        <p:nvSpPr>
          <p:cNvPr id="37" name="Flowchart: Document 36"/>
          <p:cNvSpPr/>
          <p:nvPr/>
        </p:nvSpPr>
        <p:spPr>
          <a:xfrm>
            <a:off x="4424516" y="4694904"/>
            <a:ext cx="2295218" cy="1109663"/>
          </a:xfrm>
          <a:prstGeom prst="flowChartDocument">
            <a:avLst/>
          </a:prstGeom>
          <a:solidFill>
            <a:srgbClr val="CCECFF">
              <a:alpha val="50196"/>
            </a:srgbClr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*.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library.meam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*.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parameter.meam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9220" name="Straight Arrow Connector 43"/>
          <p:cNvCxnSpPr>
            <a:cxnSpLocks noChangeShapeType="1"/>
          </p:cNvCxnSpPr>
          <p:nvPr/>
        </p:nvCxnSpPr>
        <p:spPr bwMode="auto">
          <a:xfrm flipH="1">
            <a:off x="5589588" y="3657601"/>
            <a:ext cx="4762" cy="8747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5" name="Flowchart: Decision 44"/>
          <p:cNvSpPr/>
          <p:nvPr/>
        </p:nvSpPr>
        <p:spPr>
          <a:xfrm>
            <a:off x="4932364" y="2914651"/>
            <a:ext cx="1323975" cy="69056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Good 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fit ?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22" name="TextBox 49"/>
          <p:cNvSpPr txBox="1">
            <a:spLocks noChangeArrowheads="1"/>
          </p:cNvSpPr>
          <p:nvPr/>
        </p:nvSpPr>
        <p:spPr bwMode="auto">
          <a:xfrm>
            <a:off x="5657850" y="3505201"/>
            <a:ext cx="452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Yes</a:t>
            </a:r>
            <a:endParaRPr lang="en-US" dirty="0">
              <a:latin typeface="+mj-lt"/>
            </a:endParaRPr>
          </a:p>
        </p:txBody>
      </p:sp>
      <p:sp>
        <p:nvSpPr>
          <p:cNvPr id="54" name="Flowchart: Process 53"/>
          <p:cNvSpPr/>
          <p:nvPr/>
        </p:nvSpPr>
        <p:spPr>
          <a:xfrm>
            <a:off x="4895850" y="1676400"/>
            <a:ext cx="1524000" cy="76200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Generate candidate MEAM parameters</a:t>
            </a:r>
          </a:p>
        </p:txBody>
      </p:sp>
      <p:sp>
        <p:nvSpPr>
          <p:cNvPr id="9224" name="TextBox 60"/>
          <p:cNvSpPr txBox="1">
            <a:spLocks noChangeArrowheads="1"/>
          </p:cNvSpPr>
          <p:nvPr/>
        </p:nvSpPr>
        <p:spPr bwMode="auto">
          <a:xfrm>
            <a:off x="5657851" y="2667000"/>
            <a:ext cx="411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No</a:t>
            </a:r>
          </a:p>
        </p:txBody>
      </p:sp>
      <p:cxnSp>
        <p:nvCxnSpPr>
          <p:cNvPr id="9225" name="Straight Arrow Connector 61"/>
          <p:cNvCxnSpPr>
            <a:cxnSpLocks noChangeShapeType="1"/>
          </p:cNvCxnSpPr>
          <p:nvPr/>
        </p:nvCxnSpPr>
        <p:spPr bwMode="auto">
          <a:xfrm>
            <a:off x="5591176" y="2498726"/>
            <a:ext cx="3175" cy="3667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67" name="Rounded Rectangle 66"/>
          <p:cNvSpPr>
            <a:spLocks noChangeArrowheads="1"/>
          </p:cNvSpPr>
          <p:nvPr/>
        </p:nvSpPr>
        <p:spPr bwMode="auto">
          <a:xfrm>
            <a:off x="8377607" y="4881563"/>
            <a:ext cx="2362200" cy="1295400"/>
          </a:xfrm>
          <a:prstGeom prst="roundRect">
            <a:avLst>
              <a:gd name="adj" fmla="val 16667"/>
            </a:avLst>
          </a:prstGeom>
          <a:solidFill>
            <a:srgbClr val="FFFF00">
              <a:alpha val="50196"/>
            </a:srgbClr>
          </a:solidFill>
          <a:ln w="50800" algn="ctr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LAMMPS</a:t>
            </a:r>
          </a:p>
          <a:p>
            <a:pPr algn="ctr">
              <a:defRPr/>
            </a:pPr>
            <a:r>
              <a:rPr lang="en-US" sz="2400" b="1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b="1" dirty="0">
                <a:latin typeface="+mj-lt"/>
              </a:rPr>
              <a:t>MEAM</a:t>
            </a:r>
          </a:p>
        </p:txBody>
      </p:sp>
      <p:sp>
        <p:nvSpPr>
          <p:cNvPr id="68" name="Rounded Rectangle 67"/>
          <p:cNvSpPr>
            <a:spLocks noChangeArrowheads="1"/>
          </p:cNvSpPr>
          <p:nvPr/>
        </p:nvSpPr>
        <p:spPr bwMode="auto">
          <a:xfrm>
            <a:off x="8387998" y="1828800"/>
            <a:ext cx="2351809" cy="1752600"/>
          </a:xfrm>
          <a:prstGeom prst="roundRect">
            <a:avLst>
              <a:gd name="adj" fmla="val 16667"/>
            </a:avLst>
          </a:prstGeom>
          <a:solidFill>
            <a:srgbClr val="FFC000">
              <a:alpha val="60000"/>
            </a:srgbClr>
          </a:solidFill>
          <a:ln w="50800" algn="ctr">
            <a:solidFill>
              <a:srgbClr val="FFC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000" b="1" dirty="0" err="1">
                <a:latin typeface="+mj-lt"/>
              </a:rPr>
              <a:t>lammps_MPC</a:t>
            </a:r>
            <a:r>
              <a:rPr lang="en-US" sz="2000" b="1" dirty="0">
                <a:latin typeface="+mj-lt"/>
              </a:rPr>
              <a:t>()</a:t>
            </a:r>
          </a:p>
        </p:txBody>
      </p:sp>
      <p:cxnSp>
        <p:nvCxnSpPr>
          <p:cNvPr id="9228" name="Straight Arrow Connector 70"/>
          <p:cNvCxnSpPr>
            <a:cxnSpLocks noChangeShapeType="1"/>
          </p:cNvCxnSpPr>
          <p:nvPr/>
        </p:nvCxnSpPr>
        <p:spPr bwMode="auto">
          <a:xfrm flipV="1">
            <a:off x="9278843" y="3657600"/>
            <a:ext cx="0" cy="10556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29" name="Straight Arrow Connector 72"/>
          <p:cNvCxnSpPr>
            <a:cxnSpLocks noChangeShapeType="1"/>
          </p:cNvCxnSpPr>
          <p:nvPr/>
        </p:nvCxnSpPr>
        <p:spPr bwMode="auto">
          <a:xfrm flipH="1">
            <a:off x="9751670" y="3657600"/>
            <a:ext cx="1588" cy="10556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230" name="TextBox 77"/>
          <p:cNvSpPr txBox="1">
            <a:spLocks noChangeArrowheads="1"/>
          </p:cNvSpPr>
          <p:nvPr/>
        </p:nvSpPr>
        <p:spPr bwMode="auto">
          <a:xfrm>
            <a:off x="7871553" y="4277920"/>
            <a:ext cx="14788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err="1">
                <a:latin typeface="+mj-lt"/>
              </a:rPr>
              <a:t>lammps_extract</a:t>
            </a:r>
            <a:r>
              <a:rPr lang="en-US" sz="1100" b="1" dirty="0">
                <a:latin typeface="+mj-lt"/>
              </a:rPr>
              <a:t>()</a:t>
            </a:r>
          </a:p>
        </p:txBody>
      </p:sp>
      <p:sp>
        <p:nvSpPr>
          <p:cNvPr id="9231" name="TextBox 78"/>
          <p:cNvSpPr txBox="1">
            <a:spLocks noChangeArrowheads="1"/>
          </p:cNvSpPr>
          <p:nvPr/>
        </p:nvSpPr>
        <p:spPr bwMode="auto">
          <a:xfrm>
            <a:off x="9661738" y="3682184"/>
            <a:ext cx="15946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library.meam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parameter.meam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atoms.data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 err="1">
                <a:latin typeface="+mj-lt"/>
              </a:rPr>
              <a:t>lammps_cmd</a:t>
            </a:r>
            <a:r>
              <a:rPr lang="en-US" sz="1100" b="1" dirty="0">
                <a:latin typeface="+mj-lt"/>
              </a:rPr>
              <a:t>()</a:t>
            </a:r>
          </a:p>
        </p:txBody>
      </p:sp>
      <p:sp>
        <p:nvSpPr>
          <p:cNvPr id="9232" name="TextBox 79"/>
          <p:cNvSpPr txBox="1">
            <a:spLocks noChangeArrowheads="1"/>
          </p:cNvSpPr>
          <p:nvPr/>
        </p:nvSpPr>
        <p:spPr bwMode="auto">
          <a:xfrm>
            <a:off x="7225390" y="2495713"/>
            <a:ext cx="1124513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100" b="1" dirty="0">
                <a:latin typeface="+mj-lt"/>
              </a:rPr>
              <a:t>EV</a:t>
            </a:r>
          </a:p>
          <a:p>
            <a:pPr algn="r"/>
            <a:r>
              <a:rPr lang="en-US" sz="1100" b="1" dirty="0">
                <a:latin typeface="+mj-lt"/>
              </a:rPr>
              <a:t>Elastics</a:t>
            </a:r>
          </a:p>
          <a:p>
            <a:pPr algn="r"/>
            <a:r>
              <a:rPr lang="en-US" sz="1100" b="1" dirty="0">
                <a:latin typeface="+mj-lt"/>
              </a:rPr>
              <a:t>Vacancy</a:t>
            </a:r>
          </a:p>
          <a:p>
            <a:pPr algn="r"/>
            <a:r>
              <a:rPr lang="en-US" sz="1100" b="1" dirty="0">
                <a:latin typeface="+mj-lt"/>
              </a:rPr>
              <a:t>Substitution</a:t>
            </a:r>
          </a:p>
          <a:p>
            <a:pPr algn="r"/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Interstitial</a:t>
            </a:r>
          </a:p>
          <a:p>
            <a:pPr algn="r"/>
            <a:r>
              <a:rPr lang="en-US" sz="1100" b="1" dirty="0">
                <a:latin typeface="+mj-lt"/>
              </a:rPr>
              <a:t>Surface</a:t>
            </a:r>
          </a:p>
          <a:p>
            <a:pPr algn="r"/>
            <a:r>
              <a:rPr lang="en-US" sz="1100" b="1" dirty="0">
                <a:latin typeface="+mj-lt"/>
              </a:rPr>
              <a:t>GSF</a:t>
            </a:r>
          </a:p>
          <a:p>
            <a:pPr algn="r"/>
            <a:r>
              <a:rPr lang="en-US" sz="1100" b="1" dirty="0">
                <a:latin typeface="+mj-lt"/>
              </a:rPr>
              <a:t>Binding</a:t>
            </a:r>
          </a:p>
        </p:txBody>
      </p:sp>
      <p:sp>
        <p:nvSpPr>
          <p:cNvPr id="9233" name="TextBox 80"/>
          <p:cNvSpPr txBox="1">
            <a:spLocks noChangeArrowheads="1"/>
          </p:cNvSpPr>
          <p:nvPr/>
        </p:nvSpPr>
        <p:spPr bwMode="auto">
          <a:xfrm>
            <a:off x="6750955" y="1618383"/>
            <a:ext cx="15782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*.</a:t>
            </a:r>
            <a:r>
              <a:rPr lang="en-US" sz="1050" b="1" dirty="0" err="1">
                <a:latin typeface="+mj-lt"/>
              </a:rPr>
              <a:t>library.meam</a:t>
            </a:r>
            <a:endParaRPr lang="en-US" sz="1050" b="1" dirty="0">
              <a:latin typeface="+mj-lt"/>
            </a:endParaRPr>
          </a:p>
          <a:p>
            <a:pPr algn="r"/>
            <a:r>
              <a:rPr lang="en-US" sz="1050" b="1" dirty="0">
                <a:latin typeface="+mj-lt"/>
              </a:rPr>
              <a:t>*.</a:t>
            </a:r>
            <a:r>
              <a:rPr lang="en-US" sz="1050" b="1" dirty="0" err="1">
                <a:latin typeface="+mj-lt"/>
              </a:rPr>
              <a:t>parameter.meam</a:t>
            </a:r>
            <a:endParaRPr lang="en-US" sz="1050" b="1" dirty="0">
              <a:latin typeface="+mj-lt"/>
            </a:endParaRPr>
          </a:p>
        </p:txBody>
      </p:sp>
      <p:cxnSp>
        <p:nvCxnSpPr>
          <p:cNvPr id="9234" name="Straight Arrow Connector 82"/>
          <p:cNvCxnSpPr>
            <a:cxnSpLocks noChangeShapeType="1"/>
            <a:stCxn id="9232" idx="3"/>
          </p:cNvCxnSpPr>
          <p:nvPr/>
        </p:nvCxnSpPr>
        <p:spPr bwMode="auto">
          <a:xfrm flipH="1" flipV="1">
            <a:off x="6318253" y="3278191"/>
            <a:ext cx="2031650" cy="25436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35" name="Straight Arrow Connector 83"/>
          <p:cNvCxnSpPr>
            <a:cxnSpLocks noChangeShapeType="1"/>
          </p:cNvCxnSpPr>
          <p:nvPr/>
        </p:nvCxnSpPr>
        <p:spPr bwMode="auto">
          <a:xfrm flipH="1" flipV="1">
            <a:off x="6471138" y="2110154"/>
            <a:ext cx="1819881" cy="23446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9236" name="TextBox 93"/>
          <p:cNvSpPr txBox="1">
            <a:spLocks noChangeArrowheads="1"/>
          </p:cNvSpPr>
          <p:nvPr/>
        </p:nvSpPr>
        <p:spPr bwMode="auto">
          <a:xfrm>
            <a:off x="4773614" y="1143001"/>
            <a:ext cx="1701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Optimizer</a:t>
            </a:r>
          </a:p>
        </p:txBody>
      </p:sp>
      <p:cxnSp>
        <p:nvCxnSpPr>
          <p:cNvPr id="9237" name="Straight Arrow Connector 101"/>
          <p:cNvCxnSpPr>
            <a:cxnSpLocks noChangeShapeType="1"/>
          </p:cNvCxnSpPr>
          <p:nvPr/>
        </p:nvCxnSpPr>
        <p:spPr bwMode="auto">
          <a:xfrm flipH="1">
            <a:off x="2936631" y="2058988"/>
            <a:ext cx="1883021" cy="1599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cxnSp>
        <p:nvCxnSpPr>
          <p:cNvPr id="9238" name="Straight Arrow Connector 103"/>
          <p:cNvCxnSpPr>
            <a:cxnSpLocks noChangeShapeType="1"/>
          </p:cNvCxnSpPr>
          <p:nvPr/>
        </p:nvCxnSpPr>
        <p:spPr bwMode="auto">
          <a:xfrm flipH="1" flipV="1">
            <a:off x="2919046" y="3253154"/>
            <a:ext cx="1976806" cy="23446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106" name="Flowchart: Document 105"/>
          <p:cNvSpPr/>
          <p:nvPr/>
        </p:nvSpPr>
        <p:spPr>
          <a:xfrm>
            <a:off x="1157560" y="2857500"/>
            <a:ext cx="1710198" cy="1066800"/>
          </a:xfrm>
          <a:prstGeom prst="flowChartDocument">
            <a:avLst/>
          </a:prstGeom>
          <a:noFill/>
          <a:ln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Calibration targets: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DFT; experiments</a:t>
            </a:r>
          </a:p>
        </p:txBody>
      </p:sp>
      <p:sp>
        <p:nvSpPr>
          <p:cNvPr id="107" name="Flowchart: Document 106"/>
          <p:cNvSpPr/>
          <p:nvPr/>
        </p:nvSpPr>
        <p:spPr>
          <a:xfrm>
            <a:off x="1305658" y="1628775"/>
            <a:ext cx="1562100" cy="10668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Initial 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*.</a:t>
            </a:r>
            <a:r>
              <a:rPr lang="en-US" sz="1200" b="1" dirty="0" err="1">
                <a:solidFill>
                  <a:schemeClr val="tx1"/>
                </a:solidFill>
              </a:rPr>
              <a:t>library.meam</a:t>
            </a:r>
            <a:endParaRPr lang="en-US" sz="12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*.</a:t>
            </a:r>
            <a:r>
              <a:rPr lang="en-US" sz="1200" b="1" dirty="0" err="1">
                <a:solidFill>
                  <a:schemeClr val="tx1"/>
                </a:solidFill>
              </a:rPr>
              <a:t>parameter.meam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241" name="Title 1"/>
          <p:cNvSpPr>
            <a:spLocks/>
          </p:cNvSpPr>
          <p:nvPr/>
        </p:nvSpPr>
        <p:spPr bwMode="auto">
          <a:xfrm>
            <a:off x="1981200" y="198439"/>
            <a:ext cx="8229600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2800" b="1" dirty="0">
                <a:solidFill>
                  <a:srgbClr val="990033"/>
                </a:solidFill>
                <a:latin typeface="+mj-lt"/>
              </a:rPr>
              <a:t>MPC parameter fitting strategy</a:t>
            </a:r>
          </a:p>
        </p:txBody>
      </p:sp>
      <p:sp>
        <p:nvSpPr>
          <p:cNvPr id="26" name="TextBox 93"/>
          <p:cNvSpPr txBox="1">
            <a:spLocks noChangeArrowheads="1"/>
          </p:cNvSpPr>
          <p:nvPr/>
        </p:nvSpPr>
        <p:spPr bwMode="auto">
          <a:xfrm>
            <a:off x="1107222" y="1123951"/>
            <a:ext cx="19447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User inputs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1" grpId="0" animBg="1"/>
      <p:bldP spid="37" grpId="0" animBg="1"/>
      <p:bldP spid="45" grpId="0" animBg="1"/>
      <p:bldP spid="9222" grpId="0"/>
      <p:bldP spid="54" grpId="0" animBg="1"/>
      <p:bldP spid="9224" grpId="0"/>
      <p:bldP spid="67" grpId="0" animBg="1"/>
      <p:bldP spid="68" grpId="0" animBg="1"/>
      <p:bldP spid="9230" grpId="0"/>
      <p:bldP spid="9231" grpId="0"/>
      <p:bldP spid="9232" grpId="0"/>
      <p:bldP spid="9233" grpId="0"/>
      <p:bldP spid="9236" grpId="0"/>
      <p:bldP spid="106" grpId="0" animBg="1"/>
      <p:bldP spid="107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753" y="1004976"/>
            <a:ext cx="10040815" cy="5028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30449" y="1697484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*.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library.meam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8635" y="3647847"/>
            <a:ext cx="3142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*.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parameter.meam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70553" y="3267867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02675" y="5023779"/>
            <a:ext cx="214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Plot controls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1440" y="5447850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Calibration controls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2257" y="2585380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Text display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Available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r>
              <a:rPr lang="en-US" sz="2400" b="1" dirty="0">
                <a:solidFill>
                  <a:srgbClr val="800000"/>
                </a:solidFill>
                <a:latin typeface="+mj-lt"/>
              </a:rPr>
              <a:t>Single element calculations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Primary EV, Secondary EV, Secondary2 EV; Elastic constants; Vacancy energy; Interstitial energy; Surface energy; Generalized stacking fault energy</a:t>
            </a:r>
          </a:p>
          <a:p>
            <a:r>
              <a:rPr lang="en-US" sz="2400" b="1" dirty="0">
                <a:solidFill>
                  <a:srgbClr val="800000"/>
                </a:solidFill>
                <a:latin typeface="+mj-lt"/>
              </a:rPr>
              <a:t>Binary calculations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Binary EV; Binary elastic constants; Substitution energy; Interstitial substitution energy</a:t>
            </a:r>
          </a:p>
          <a:p>
            <a:r>
              <a:rPr lang="en-US" sz="2400" b="1" dirty="0">
                <a:solidFill>
                  <a:srgbClr val="800000"/>
                </a:solidFill>
                <a:latin typeface="+mj-lt"/>
              </a:rPr>
              <a:t>Ternary calculation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Binding energy</a:t>
            </a:r>
          </a:p>
          <a:p>
            <a:endParaRPr lang="en-US" sz="2400" b="1" dirty="0">
              <a:solidFill>
                <a:srgbClr val="800000"/>
              </a:solidFill>
              <a:latin typeface="+mj-lt"/>
            </a:endParaRPr>
          </a:p>
          <a:p>
            <a:r>
              <a:rPr lang="en-US" sz="2400" b="1" dirty="0">
                <a:solidFill>
                  <a:srgbClr val="800000"/>
                </a:solidFill>
                <a:latin typeface="+mj-lt"/>
              </a:rPr>
              <a:t>Semi-automated parameter fitting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MEAM library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an element or the components of an alloy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MEAM parameter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Specify the Primary, Secondary 1, Secondary 2 structures for the MEAM elements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Edit MEAM parameters (library or parameter file entries)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Test-run LAMMPS calculations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Calibrate parameters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Write results to files</a:t>
            </a:r>
          </a:p>
        </p:txBody>
      </p:sp>
    </p:spTree>
    <p:extLst>
      <p:ext uri="{BB962C8B-B14F-4D97-AF65-F5344CB8AC3E}">
        <p14:creationId xmlns:p14="http://schemas.microsoft.com/office/powerpoint/2010/main" val="197062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Parameter 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Do steps 1-6 of ‘Workflow’. Initialize all desired </a:t>
            </a:r>
            <a:r>
              <a:rPr lang="en-US" sz="2400" b="1" i="1" dirty="0">
                <a:solidFill>
                  <a:srgbClr val="800000"/>
                </a:solidFill>
                <a:latin typeface="+mj-lt"/>
              </a:rPr>
              <a:t>calibration parameters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Create file templates for </a:t>
            </a:r>
            <a:r>
              <a:rPr lang="en-US" sz="2400" b="1" i="1" dirty="0">
                <a:solidFill>
                  <a:srgbClr val="800000"/>
                </a:solidFill>
                <a:latin typeface="+mj-lt"/>
              </a:rPr>
              <a:t>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>
                <a:solidFill>
                  <a:srgbClr val="800000"/>
                </a:solidFill>
                <a:latin typeface="+mj-lt"/>
              </a:rPr>
              <a:t>Edit+rename</a:t>
            </a:r>
            <a:r>
              <a:rPr lang="en-US" sz="2400" b="1" dirty="0">
                <a:solidFill>
                  <a:srgbClr val="800000"/>
                </a:solidFill>
                <a:latin typeface="+mj-lt"/>
              </a:rPr>
              <a:t> templates to specify actual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MEAM parameters to calibrate (associated with elements)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MEAM parameters to calibrate (associated with binaries, ternaries)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Click Calibration ‘Run’. Iterate from Step 5.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Click ‘History’ to redisplay attempted fits.</a:t>
            </a:r>
          </a:p>
        </p:txBody>
      </p:sp>
    </p:spTree>
    <p:extLst>
      <p:ext uri="{BB962C8B-B14F-4D97-AF65-F5344CB8AC3E}">
        <p14:creationId xmlns:p14="http://schemas.microsoft.com/office/powerpoint/2010/main" val="337627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2710</Words>
  <Application>Microsoft Office PowerPoint</Application>
  <PresentationFormat>Widescreen</PresentationFormat>
  <Paragraphs>349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Tahoma</vt:lpstr>
      <vt:lpstr>1_Default Design</vt:lpstr>
      <vt:lpstr>Overview</vt:lpstr>
      <vt:lpstr>PowerPoint Presentation</vt:lpstr>
      <vt:lpstr>PowerPoint Presentation</vt:lpstr>
      <vt:lpstr>User interface</vt:lpstr>
      <vt:lpstr>Available calculations</vt:lpstr>
      <vt:lpstr>Workflow</vt:lpstr>
      <vt:lpstr>Parameter fitting</vt:lpstr>
    </vt:vector>
  </TitlesOfParts>
  <Company>HPC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C3=120</dc:title>
  <dc:creator>LENOVO USER</dc:creator>
  <cp:lastModifiedBy>Ricolindo L Carino</cp:lastModifiedBy>
  <cp:revision>109</cp:revision>
  <dcterms:created xsi:type="dcterms:W3CDTF">2010-01-14T14:59:33Z</dcterms:created>
  <dcterms:modified xsi:type="dcterms:W3CDTF">2015-07-17T18:33:37Z</dcterms:modified>
</cp:coreProperties>
</file>